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Instrument Sans Semi Bold"/>
      <p:regular r:id="rId17"/>
    </p:embeddedFont>
    <p:embeddedFont>
      <p:font typeface="Instrument Sans Semi Bold"/>
      <p:regular r:id="rId18"/>
    </p:embeddedFont>
    <p:embeddedFont>
      <p:font typeface="Instrument Sans Semi Bold"/>
      <p:regular r:id="rId19"/>
    </p:embeddedFont>
    <p:embeddedFont>
      <p:font typeface="Instrument Sans Semi Bold"/>
      <p:regular r:id="rId20"/>
    </p:embeddedFont>
    <p:embeddedFont>
      <p:font typeface="Instrument Sans Medium"/>
      <p:regular r:id="rId21"/>
    </p:embeddedFont>
    <p:embeddedFont>
      <p:font typeface="Instrument Sans Medium"/>
      <p:regular r:id="rId22"/>
    </p:embeddedFont>
    <p:embeddedFont>
      <p:font typeface="Instrument Sans Medium"/>
      <p:regular r:id="rId23"/>
    </p:embeddedFont>
    <p:embeddedFont>
      <p:font typeface="Instrument Sans Medium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3-2.png>
</file>

<file path=ppt/media/image-4-1.png>
</file>

<file path=ppt/media/image-4-2.svg>
</file>

<file path=ppt/media/image-4-3.png>
</file>

<file path=ppt/media/image-4-4.svg>
</file>

<file path=ppt/media/image-4-5.png>
</file>

<file path=ppt/media/image-4-6.svg>
</file>

<file path=ppt/media/image-4-7.png>
</file>

<file path=ppt/media/image-4-8.svg>
</file>

<file path=ppt/media/image-5-1.png>
</file>

<file path=ppt/media/image-6-1.png>
</file>

<file path=ppt/media/image-6-2.svg>
</file>

<file path=ppt/media/image-6-3.png>
</file>

<file path=ppt/media/image-6-4.svg>
</file>

<file path=ppt/media/image-6-5.png>
</file>

<file path=ppt/media/image-6-6.svg>
</file>

<file path=ppt/media/image-6-7.png>
</file>

<file path=ppt/media/image-6-8.svg>
</file>

<file path=ppt/media/image-7-1.png>
</file>

<file path=ppt/media/image-7-2.png>
</file>

<file path=ppt/media/image-7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svg"/><Relationship Id="rId3" Type="http://schemas.openxmlformats.org/officeDocument/2006/relationships/image" Target="../media/image-4-3.png"/><Relationship Id="rId4" Type="http://schemas.openxmlformats.org/officeDocument/2006/relationships/image" Target="../media/image-4-4.svg"/><Relationship Id="rId5" Type="http://schemas.openxmlformats.org/officeDocument/2006/relationships/image" Target="../media/image-4-5.png"/><Relationship Id="rId6" Type="http://schemas.openxmlformats.org/officeDocument/2006/relationships/image" Target="../media/image-4-6.svg"/><Relationship Id="rId7" Type="http://schemas.openxmlformats.org/officeDocument/2006/relationships/image" Target="../media/image-4-7.png"/><Relationship Id="rId8" Type="http://schemas.openxmlformats.org/officeDocument/2006/relationships/image" Target="../media/image-4-8.svg"/><Relationship Id="rId9" Type="http://schemas.openxmlformats.org/officeDocument/2006/relationships/slideLayout" Target="../slideLayouts/slideLayout5.xml"/><Relationship Id="rId10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svg"/><Relationship Id="rId3" Type="http://schemas.openxmlformats.org/officeDocument/2006/relationships/image" Target="../media/image-6-3.png"/><Relationship Id="rId4" Type="http://schemas.openxmlformats.org/officeDocument/2006/relationships/image" Target="../media/image-6-4.svg"/><Relationship Id="rId5" Type="http://schemas.openxmlformats.org/officeDocument/2006/relationships/image" Target="../media/image-6-5.png"/><Relationship Id="rId6" Type="http://schemas.openxmlformats.org/officeDocument/2006/relationships/image" Target="../media/image-6-6.svg"/><Relationship Id="rId7" Type="http://schemas.openxmlformats.org/officeDocument/2006/relationships/image" Target="../media/image-6-7.png"/><Relationship Id="rId8" Type="http://schemas.openxmlformats.org/officeDocument/2006/relationships/image" Target="../media/image-6-8.svg"/><Relationship Id="rId9" Type="http://schemas.openxmlformats.org/officeDocument/2006/relationships/slideLayout" Target="../slideLayouts/slideLayout7.xml"/><Relationship Id="rId10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Data-driven insights using Python, SQL Server, and Power BI — Jalan Parth Santosh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866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Conclusion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793790" y="2585204"/>
            <a:ext cx="828413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This project combined Python, SQL Server, and Power BI to produce actionable insights that support revenue growth, improved loyalty, and better customer experiences.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877985"/>
            <a:ext cx="828413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Data-driven strategies enable targeted retention and profitable discounting.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683085"/>
            <a:ext cx="828413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Dashboards provide ongoing monitoring and decision support for stakeholders.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612963"/>
            <a:ext cx="828413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Next steps: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Pilot loyalty mechanics, run controlled discount experiments, and iterate dashboard KPIs with stakeholder input.</a:t>
            </a:r>
            <a:endParaRPr lang="en-US" sz="175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638943" y="2636282"/>
            <a:ext cx="4205168" cy="259401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057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Business Problem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793790" y="2904292"/>
            <a:ext cx="760428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 company needs a clear understanding of customer shopping behavior to increase sales, boost loyalty, and improve satisfaction. Recent shifts were observed across demographics, discount usage, and product categories.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559975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Primary question: How can customer data reveal trends to enhance engagement and revenue?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365075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Focus areas: demographic trends, discount effects, product performance.</a:t>
            </a:r>
            <a:endParaRPr lang="en-US" sz="175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59096" y="2955369"/>
            <a:ext cx="4885015" cy="301335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23743" y="332899"/>
            <a:ext cx="1513642" cy="1890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1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Dataset Overview</a:t>
            </a:r>
            <a:endParaRPr lang="en-US" sz="1150" dirty="0"/>
          </a:p>
        </p:txBody>
      </p:sp>
      <p:sp>
        <p:nvSpPr>
          <p:cNvPr id="3" name="Text 1"/>
          <p:cNvSpPr/>
          <p:nvPr/>
        </p:nvSpPr>
        <p:spPr>
          <a:xfrm>
            <a:off x="423743" y="824627"/>
            <a:ext cx="6743819" cy="4541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4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Core dataset: 3,900 records and 18 columns with fields such as Age, Gender, Category, Purchase Amount, Season, Review Rating, and Subscription Status.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423743" y="1399818"/>
            <a:ext cx="6743819" cy="242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00"/>
              </a:lnSpc>
              <a:buSzPct val="100000"/>
              <a:buChar char="•"/>
            </a:pPr>
            <a:r>
              <a:rPr lang="en-US" sz="9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Data issues addressed: missing review ratings, a redundant promo code column.</a:t>
            </a:r>
            <a:endParaRPr lang="en-US" sz="950" dirty="0"/>
          </a:p>
        </p:txBody>
      </p:sp>
      <p:sp>
        <p:nvSpPr>
          <p:cNvPr id="5" name="Text 3"/>
          <p:cNvSpPr/>
          <p:nvPr/>
        </p:nvSpPr>
        <p:spPr>
          <a:xfrm>
            <a:off x="423743" y="1684139"/>
            <a:ext cx="6743819" cy="242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00"/>
              </a:lnSpc>
              <a:buSzPct val="100000"/>
              <a:buChar char="•"/>
            </a:pPr>
            <a:r>
              <a:rPr lang="en-US" sz="9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Result: cleaned, standardized, analysis-ready data.</a:t>
            </a:r>
            <a:endParaRPr lang="en-US" sz="95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70458" y="839748"/>
            <a:ext cx="6743819" cy="5364837"/>
          </a:xfrm>
          <a:prstGeom prst="rect">
            <a:avLst/>
          </a:prstGeom>
        </p:spPr>
      </p:pic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0458" y="6340793"/>
            <a:ext cx="6743819" cy="495919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331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Tools &amp; Technologies</a:t>
            </a:r>
            <a:endParaRPr lang="en-US" sz="22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793790" y="2941082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44253" y="30757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Python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644253" y="3566160"/>
            <a:ext cx="552914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Pandas and NumPy for cleaning, transformation, and feature engineering.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456884" y="2941082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307348" y="30757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SQL Server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8307348" y="3566160"/>
            <a:ext cx="55292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Centralized querying and structured analysis for aggregated metrics.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93790" y="4745593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644253" y="488025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SQLAlchemy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644253" y="5370671"/>
            <a:ext cx="552914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Reliable database connectivity and ETL integration.</a:t>
            </a:r>
            <a:endParaRPr lang="en-US" sz="17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456884" y="4745593"/>
            <a:ext cx="566976" cy="56697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8307348" y="488025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Power BI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8307348" y="5370671"/>
            <a:ext cx="55292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Interactive dashboards for stakeholders and exploratory visualizations.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78543"/>
            <a:ext cx="352067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Data Preparation (Python)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793790" y="2577108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Loaded and profiled the dataset to assess completeness and distributions.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382208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Imputed missing review ratings using median values within product categories.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187309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Standardized column names to snake_case and removed a redundant promo_code column.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992410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Engineered features: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age_group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(segmentation) and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purchase_frequency_days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(recency/frequency proxy).</a:t>
            </a:r>
            <a:endParaRPr lang="en-US" sz="175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59096" y="2628186"/>
            <a:ext cx="4885015" cy="366760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077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SQL Analysis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793790" y="171569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Connected the cleaned dataset to SQL Server to run scalable aggregations and segment queries.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673906"/>
            <a:ext cx="6407944" cy="2040493"/>
          </a:xfrm>
          <a:prstGeom prst="roundRect">
            <a:avLst>
              <a:gd name="adj" fmla="val 7170"/>
            </a:avLst>
          </a:prstGeom>
          <a:solidFill>
            <a:srgbClr val="FFFFFF"/>
          </a:solidFill>
          <a:ln/>
        </p:spPr>
      </p:sp>
      <p:sp>
        <p:nvSpPr>
          <p:cNvPr id="5" name="Shape 3"/>
          <p:cNvSpPr/>
          <p:nvPr/>
        </p:nvSpPr>
        <p:spPr>
          <a:xfrm>
            <a:off x="793790" y="2643426"/>
            <a:ext cx="6407944" cy="121920"/>
          </a:xfrm>
          <a:prstGeom prst="roundRect">
            <a:avLst>
              <a:gd name="adj" fmla="val 167442"/>
            </a:avLst>
          </a:prstGeom>
          <a:solidFill>
            <a:srgbClr val="84C1FA"/>
          </a:solidFill>
          <a:ln/>
        </p:spPr>
      </p:sp>
      <p:sp>
        <p:nvSpPr>
          <p:cNvPr id="6" name="Shape 4"/>
          <p:cNvSpPr/>
          <p:nvPr/>
        </p:nvSpPr>
        <p:spPr>
          <a:xfrm>
            <a:off x="3657540" y="2333744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84C1FA"/>
          </a:solidFill>
          <a:ln/>
        </p:spPr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3861614" y="2537817"/>
            <a:ext cx="272177" cy="272177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1051084" y="3240881"/>
            <a:ext cx="35515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Revenue by Demographics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51084" y="3731300"/>
            <a:ext cx="589335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Aggregated revenue by gender and age_group to identify high-value cohorts.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428548" y="2673906"/>
            <a:ext cx="6408063" cy="2040493"/>
          </a:xfrm>
          <a:prstGeom prst="roundRect">
            <a:avLst>
              <a:gd name="adj" fmla="val 7170"/>
            </a:avLst>
          </a:prstGeom>
          <a:solidFill>
            <a:srgbClr val="FFFFFF"/>
          </a:solidFill>
          <a:ln/>
        </p:spPr>
      </p:sp>
      <p:sp>
        <p:nvSpPr>
          <p:cNvPr id="11" name="Shape 8"/>
          <p:cNvSpPr/>
          <p:nvPr/>
        </p:nvSpPr>
        <p:spPr>
          <a:xfrm>
            <a:off x="7428548" y="2643426"/>
            <a:ext cx="6408063" cy="121920"/>
          </a:xfrm>
          <a:prstGeom prst="roundRect">
            <a:avLst>
              <a:gd name="adj" fmla="val 167442"/>
            </a:avLst>
          </a:prstGeom>
          <a:solidFill>
            <a:srgbClr val="84C1FA"/>
          </a:solidFill>
          <a:ln/>
        </p:spPr>
      </p:sp>
      <p:sp>
        <p:nvSpPr>
          <p:cNvPr id="12" name="Shape 9"/>
          <p:cNvSpPr/>
          <p:nvPr/>
        </p:nvSpPr>
        <p:spPr>
          <a:xfrm>
            <a:off x="10292298" y="2333744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84C1FA"/>
          </a:solidFill>
          <a:ln/>
        </p:spPr>
      </p:sp>
      <p:pic>
        <p:nvPicPr>
          <p:cNvPr id="13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496371" y="2537817"/>
            <a:ext cx="272177" cy="272177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7685842" y="32408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Product Ratings</a:t>
            </a:r>
            <a:endParaRPr lang="en-US" sz="2200" dirty="0"/>
          </a:p>
        </p:txBody>
      </p:sp>
      <p:sp>
        <p:nvSpPr>
          <p:cNvPr id="15" name="Text 11"/>
          <p:cNvSpPr/>
          <p:nvPr/>
        </p:nvSpPr>
        <p:spPr>
          <a:xfrm>
            <a:off x="7685842" y="3731300"/>
            <a:ext cx="589347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Identified top-rated products by average review_rating for merchandising focus.</a:t>
            </a:r>
            <a:endParaRPr lang="en-US" sz="1750" dirty="0"/>
          </a:p>
        </p:txBody>
      </p:sp>
      <p:sp>
        <p:nvSpPr>
          <p:cNvPr id="16" name="Shape 12"/>
          <p:cNvSpPr/>
          <p:nvPr/>
        </p:nvSpPr>
        <p:spPr>
          <a:xfrm>
            <a:off x="793790" y="5281374"/>
            <a:ext cx="6407944" cy="2040493"/>
          </a:xfrm>
          <a:prstGeom prst="roundRect">
            <a:avLst>
              <a:gd name="adj" fmla="val 7170"/>
            </a:avLst>
          </a:prstGeom>
          <a:solidFill>
            <a:srgbClr val="FFFFFF"/>
          </a:solidFill>
          <a:ln/>
        </p:spPr>
      </p:sp>
      <p:sp>
        <p:nvSpPr>
          <p:cNvPr id="17" name="Shape 13"/>
          <p:cNvSpPr/>
          <p:nvPr/>
        </p:nvSpPr>
        <p:spPr>
          <a:xfrm>
            <a:off x="793790" y="5250894"/>
            <a:ext cx="6407944" cy="121920"/>
          </a:xfrm>
          <a:prstGeom prst="roundRect">
            <a:avLst>
              <a:gd name="adj" fmla="val 167442"/>
            </a:avLst>
          </a:prstGeom>
          <a:solidFill>
            <a:srgbClr val="84C1FA"/>
          </a:solidFill>
          <a:ln/>
        </p:spPr>
      </p:sp>
      <p:sp>
        <p:nvSpPr>
          <p:cNvPr id="18" name="Shape 14"/>
          <p:cNvSpPr/>
          <p:nvPr/>
        </p:nvSpPr>
        <p:spPr>
          <a:xfrm>
            <a:off x="3657540" y="4941213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84C1FA"/>
          </a:solidFill>
          <a:ln/>
        </p:spPr>
      </p:sp>
      <p:pic>
        <p:nvPicPr>
          <p:cNvPr id="19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861614" y="5145286"/>
            <a:ext cx="272177" cy="272177"/>
          </a:xfrm>
          <a:prstGeom prst="rect">
            <a:avLst/>
          </a:prstGeom>
        </p:spPr>
      </p:pic>
      <p:sp>
        <p:nvSpPr>
          <p:cNvPr id="20" name="Text 15"/>
          <p:cNvSpPr/>
          <p:nvPr/>
        </p:nvSpPr>
        <p:spPr>
          <a:xfrm>
            <a:off x="1051084" y="5848350"/>
            <a:ext cx="329957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Customer Segmentation</a:t>
            </a:r>
            <a:endParaRPr lang="en-US" sz="2200" dirty="0"/>
          </a:p>
        </p:txBody>
      </p:sp>
      <p:sp>
        <p:nvSpPr>
          <p:cNvPr id="21" name="Text 16"/>
          <p:cNvSpPr/>
          <p:nvPr/>
        </p:nvSpPr>
        <p:spPr>
          <a:xfrm>
            <a:off x="1051084" y="6338768"/>
            <a:ext cx="589335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Classified customers as New, Returning, or Loyal based on purchase history.</a:t>
            </a:r>
            <a:endParaRPr lang="en-US" sz="1750" dirty="0"/>
          </a:p>
        </p:txBody>
      </p:sp>
      <p:sp>
        <p:nvSpPr>
          <p:cNvPr id="22" name="Shape 17"/>
          <p:cNvSpPr/>
          <p:nvPr/>
        </p:nvSpPr>
        <p:spPr>
          <a:xfrm>
            <a:off x="7428548" y="5281374"/>
            <a:ext cx="6408063" cy="2040493"/>
          </a:xfrm>
          <a:prstGeom prst="roundRect">
            <a:avLst>
              <a:gd name="adj" fmla="val 7170"/>
            </a:avLst>
          </a:prstGeom>
          <a:solidFill>
            <a:srgbClr val="FFFFFF"/>
          </a:solidFill>
          <a:ln/>
        </p:spPr>
      </p:sp>
      <p:sp>
        <p:nvSpPr>
          <p:cNvPr id="23" name="Shape 18"/>
          <p:cNvSpPr/>
          <p:nvPr/>
        </p:nvSpPr>
        <p:spPr>
          <a:xfrm>
            <a:off x="7428548" y="5250894"/>
            <a:ext cx="6408063" cy="121920"/>
          </a:xfrm>
          <a:prstGeom prst="roundRect">
            <a:avLst>
              <a:gd name="adj" fmla="val 167442"/>
            </a:avLst>
          </a:prstGeom>
          <a:solidFill>
            <a:srgbClr val="84C1FA"/>
          </a:solidFill>
          <a:ln/>
        </p:spPr>
      </p:sp>
      <p:sp>
        <p:nvSpPr>
          <p:cNvPr id="24" name="Shape 19"/>
          <p:cNvSpPr/>
          <p:nvPr/>
        </p:nvSpPr>
        <p:spPr>
          <a:xfrm>
            <a:off x="10292298" y="4941213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84C1FA"/>
          </a:solidFill>
          <a:ln/>
        </p:spPr>
      </p:sp>
      <p:pic>
        <p:nvPicPr>
          <p:cNvPr id="25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496371" y="5145286"/>
            <a:ext cx="272177" cy="272177"/>
          </a:xfrm>
          <a:prstGeom prst="rect">
            <a:avLst/>
          </a:prstGeom>
        </p:spPr>
      </p:pic>
      <p:sp>
        <p:nvSpPr>
          <p:cNvPr id="26" name="Text 20"/>
          <p:cNvSpPr/>
          <p:nvPr/>
        </p:nvSpPr>
        <p:spPr>
          <a:xfrm>
            <a:off x="7685842" y="5848350"/>
            <a:ext cx="395192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Promotion &amp; Shipping Impact</a:t>
            </a:r>
            <a:endParaRPr lang="en-US" sz="2200" dirty="0"/>
          </a:p>
        </p:txBody>
      </p:sp>
      <p:sp>
        <p:nvSpPr>
          <p:cNvPr id="27" name="Text 21"/>
          <p:cNvSpPr/>
          <p:nvPr/>
        </p:nvSpPr>
        <p:spPr>
          <a:xfrm>
            <a:off x="7685842" y="6338768"/>
            <a:ext cx="589347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Assessed how discounts and shipping type influence purchase frequency and AOV.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359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Power BI Dashboard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793790" y="164389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Interactive dashboard highlights key dimensions for business decisions and stakeholder exploration.</a:t>
            </a:r>
            <a:endParaRPr lang="en-US" sz="17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1410" y="2407920"/>
            <a:ext cx="4221480" cy="4221480"/>
          </a:xfrm>
          <a:prstGeom prst="rect">
            <a:avLst/>
          </a:prstGeom>
        </p:spPr>
      </p:pic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4341" y="2407920"/>
            <a:ext cx="4221599" cy="4221599"/>
          </a:xfrm>
          <a:prstGeom prst="rect">
            <a:avLst/>
          </a:prstGeom>
        </p:spPr>
      </p:pic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7391" y="2407920"/>
            <a:ext cx="4221599" cy="4221599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793790" y="703064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Key views: revenue by age/gender, category performance, discount impact, segment distribution, spending by shipping type.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6167" y="602337"/>
            <a:ext cx="2736413" cy="3419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Key Insights</a:t>
            </a:r>
            <a:endParaRPr lang="en-US" sz="2150" dirty="0"/>
          </a:p>
        </p:txBody>
      </p:sp>
      <p:sp>
        <p:nvSpPr>
          <p:cNvPr id="3" name="Shape 1"/>
          <p:cNvSpPr/>
          <p:nvPr/>
        </p:nvSpPr>
        <p:spPr>
          <a:xfrm>
            <a:off x="766167" y="1382078"/>
            <a:ext cx="492562" cy="492562"/>
          </a:xfrm>
          <a:prstGeom prst="roundRect">
            <a:avLst>
              <a:gd name="adj" fmla="val 40001"/>
            </a:avLst>
          </a:prstGeom>
          <a:solidFill>
            <a:srgbClr val="CEE6FD"/>
          </a:solidFill>
          <a:ln/>
        </p:spPr>
      </p:sp>
      <p:sp>
        <p:nvSpPr>
          <p:cNvPr id="4" name="Text 2"/>
          <p:cNvSpPr/>
          <p:nvPr/>
        </p:nvSpPr>
        <p:spPr>
          <a:xfrm>
            <a:off x="1477566" y="1457325"/>
            <a:ext cx="3035498" cy="3419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Revenue Concentration</a:t>
            </a:r>
            <a:endParaRPr lang="en-US" sz="2150" dirty="0"/>
          </a:p>
        </p:txBody>
      </p:sp>
      <p:sp>
        <p:nvSpPr>
          <p:cNvPr id="5" name="Text 3"/>
          <p:cNvSpPr/>
          <p:nvPr/>
        </p:nvSpPr>
        <p:spPr>
          <a:xfrm>
            <a:off x="1477566" y="1930598"/>
            <a:ext cx="12386667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Adult and Middle-Aged segments account for the largest share of revenue — prioritize retention and upsell.</a:t>
            </a:r>
            <a:endParaRPr lang="en-US" sz="1700" dirty="0"/>
          </a:p>
        </p:txBody>
      </p:sp>
      <p:sp>
        <p:nvSpPr>
          <p:cNvPr id="6" name="Shape 4"/>
          <p:cNvSpPr/>
          <p:nvPr/>
        </p:nvSpPr>
        <p:spPr>
          <a:xfrm>
            <a:off x="766167" y="2718673"/>
            <a:ext cx="492562" cy="492562"/>
          </a:xfrm>
          <a:prstGeom prst="roundRect">
            <a:avLst>
              <a:gd name="adj" fmla="val 40001"/>
            </a:avLst>
          </a:prstGeom>
          <a:solidFill>
            <a:srgbClr val="CEE6FD"/>
          </a:solidFill>
          <a:ln/>
        </p:spPr>
      </p:sp>
      <p:sp>
        <p:nvSpPr>
          <p:cNvPr id="7" name="Text 5"/>
          <p:cNvSpPr/>
          <p:nvPr/>
        </p:nvSpPr>
        <p:spPr>
          <a:xfrm>
            <a:off x="1477566" y="2793921"/>
            <a:ext cx="2736413" cy="3419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Shipping &amp; Spend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1477566" y="3267194"/>
            <a:ext cx="12386667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Express shipping customers exhibit higher average order values than standard shipping users.</a:t>
            </a:r>
            <a:endParaRPr lang="en-US" sz="1700" dirty="0"/>
          </a:p>
        </p:txBody>
      </p:sp>
      <p:sp>
        <p:nvSpPr>
          <p:cNvPr id="9" name="Shape 7"/>
          <p:cNvSpPr/>
          <p:nvPr/>
        </p:nvSpPr>
        <p:spPr>
          <a:xfrm>
            <a:off x="766167" y="4055269"/>
            <a:ext cx="492562" cy="492562"/>
          </a:xfrm>
          <a:prstGeom prst="roundRect">
            <a:avLst>
              <a:gd name="adj" fmla="val 40001"/>
            </a:avLst>
          </a:prstGeom>
          <a:solidFill>
            <a:srgbClr val="CEE6FD"/>
          </a:solidFill>
          <a:ln/>
        </p:spPr>
      </p:sp>
      <p:sp>
        <p:nvSpPr>
          <p:cNvPr id="10" name="Text 8"/>
          <p:cNvSpPr/>
          <p:nvPr/>
        </p:nvSpPr>
        <p:spPr>
          <a:xfrm>
            <a:off x="1477566" y="4130516"/>
            <a:ext cx="2736413" cy="3419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Gender Trends</a:t>
            </a:r>
            <a:endParaRPr lang="en-US" sz="2150" dirty="0"/>
          </a:p>
        </p:txBody>
      </p:sp>
      <p:sp>
        <p:nvSpPr>
          <p:cNvPr id="11" name="Text 9"/>
          <p:cNvSpPr/>
          <p:nvPr/>
        </p:nvSpPr>
        <p:spPr>
          <a:xfrm>
            <a:off x="1477566" y="4603790"/>
            <a:ext cx="12386667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Female customers show higher average purchase amounts across multiple categories.</a:t>
            </a:r>
            <a:endParaRPr lang="en-US" sz="1700" dirty="0"/>
          </a:p>
        </p:txBody>
      </p:sp>
      <p:sp>
        <p:nvSpPr>
          <p:cNvPr id="12" name="Shape 10"/>
          <p:cNvSpPr/>
          <p:nvPr/>
        </p:nvSpPr>
        <p:spPr>
          <a:xfrm>
            <a:off x="766167" y="5391864"/>
            <a:ext cx="492562" cy="492562"/>
          </a:xfrm>
          <a:prstGeom prst="roundRect">
            <a:avLst>
              <a:gd name="adj" fmla="val 40001"/>
            </a:avLst>
          </a:prstGeom>
          <a:solidFill>
            <a:srgbClr val="CEE6FD"/>
          </a:solidFill>
          <a:ln/>
        </p:spPr>
      </p:sp>
      <p:sp>
        <p:nvSpPr>
          <p:cNvPr id="13" name="Text 11"/>
          <p:cNvSpPr/>
          <p:nvPr/>
        </p:nvSpPr>
        <p:spPr>
          <a:xfrm>
            <a:off x="1477566" y="5467112"/>
            <a:ext cx="3238976" cy="3419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Value of Loyal Customers</a:t>
            </a:r>
            <a:endParaRPr lang="en-US" sz="2150" dirty="0"/>
          </a:p>
        </p:txBody>
      </p:sp>
      <p:sp>
        <p:nvSpPr>
          <p:cNvPr id="14" name="Text 12"/>
          <p:cNvSpPr/>
          <p:nvPr/>
        </p:nvSpPr>
        <p:spPr>
          <a:xfrm>
            <a:off x="1477566" y="5940385"/>
            <a:ext cx="12386667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Loyal customers are fewer in number but generate disproportionately high total revenue.</a:t>
            </a:r>
            <a:endParaRPr lang="en-US" sz="1700" dirty="0"/>
          </a:p>
        </p:txBody>
      </p:sp>
      <p:sp>
        <p:nvSpPr>
          <p:cNvPr id="15" name="Shape 13"/>
          <p:cNvSpPr/>
          <p:nvPr/>
        </p:nvSpPr>
        <p:spPr>
          <a:xfrm>
            <a:off x="766167" y="6728460"/>
            <a:ext cx="492562" cy="492562"/>
          </a:xfrm>
          <a:prstGeom prst="roundRect">
            <a:avLst>
              <a:gd name="adj" fmla="val 40001"/>
            </a:avLst>
          </a:prstGeom>
          <a:solidFill>
            <a:srgbClr val="CEE6FD"/>
          </a:solidFill>
          <a:ln/>
        </p:spPr>
      </p:sp>
      <p:sp>
        <p:nvSpPr>
          <p:cNvPr id="16" name="Text 14"/>
          <p:cNvSpPr/>
          <p:nvPr/>
        </p:nvSpPr>
        <p:spPr>
          <a:xfrm>
            <a:off x="1477566" y="6803708"/>
            <a:ext cx="2736413" cy="3419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Category Signals</a:t>
            </a:r>
            <a:endParaRPr lang="en-US" sz="2150" dirty="0"/>
          </a:p>
        </p:txBody>
      </p:sp>
      <p:sp>
        <p:nvSpPr>
          <p:cNvPr id="17" name="Text 15"/>
          <p:cNvSpPr/>
          <p:nvPr/>
        </p:nvSpPr>
        <p:spPr>
          <a:xfrm>
            <a:off x="1477566" y="7276981"/>
            <a:ext cx="12386667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Apparel leads in order volume and discount utilization — evaluate margin effects and targeting.</a:t>
            </a:r>
            <a:endParaRPr lang="en-US" sz="17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9131" y="525661"/>
            <a:ext cx="3180636" cy="298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Business Recommendations</a:t>
            </a:r>
            <a:endParaRPr lang="en-US" sz="1850" dirty="0"/>
          </a:p>
        </p:txBody>
      </p:sp>
      <p:sp>
        <p:nvSpPr>
          <p:cNvPr id="3" name="Shape 1"/>
          <p:cNvSpPr/>
          <p:nvPr/>
        </p:nvSpPr>
        <p:spPr>
          <a:xfrm>
            <a:off x="669131" y="1206579"/>
            <a:ext cx="191095" cy="1147048"/>
          </a:xfrm>
          <a:prstGeom prst="roundRect">
            <a:avLst>
              <a:gd name="adj" fmla="val 90040"/>
            </a:avLst>
          </a:prstGeom>
          <a:solidFill>
            <a:srgbClr val="CEE6FD"/>
          </a:solidFill>
          <a:ln/>
        </p:spPr>
      </p:sp>
      <p:sp>
        <p:nvSpPr>
          <p:cNvPr id="4" name="Text 2"/>
          <p:cNvSpPr/>
          <p:nvPr/>
        </p:nvSpPr>
        <p:spPr>
          <a:xfrm>
            <a:off x="1051322" y="1397675"/>
            <a:ext cx="2389703" cy="298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1. Loyalty &amp; Rewards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1051322" y="1810941"/>
            <a:ext cx="12909947" cy="305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Design tiered rewards to retain high-value customers and increase repeat frequency among adults and middle-aged cohorts.</a:t>
            </a:r>
            <a:endParaRPr lang="en-US" sz="1500" dirty="0"/>
          </a:p>
        </p:txBody>
      </p:sp>
      <p:sp>
        <p:nvSpPr>
          <p:cNvPr id="6" name="Shape 4"/>
          <p:cNvSpPr/>
          <p:nvPr/>
        </p:nvSpPr>
        <p:spPr>
          <a:xfrm>
            <a:off x="955834" y="2544723"/>
            <a:ext cx="191095" cy="1147048"/>
          </a:xfrm>
          <a:prstGeom prst="roundRect">
            <a:avLst>
              <a:gd name="adj" fmla="val 90040"/>
            </a:avLst>
          </a:prstGeom>
          <a:solidFill>
            <a:srgbClr val="CEE6FD"/>
          </a:solidFill>
          <a:ln/>
        </p:spPr>
      </p:sp>
      <p:sp>
        <p:nvSpPr>
          <p:cNvPr id="7" name="Text 5"/>
          <p:cNvSpPr/>
          <p:nvPr/>
        </p:nvSpPr>
        <p:spPr>
          <a:xfrm>
            <a:off x="1338024" y="2735818"/>
            <a:ext cx="2776776" cy="298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2. Discount Optimization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1338024" y="3149084"/>
            <a:ext cx="12623244" cy="305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Refine discounts by category and customer segment to protect margins while driving conversion.</a:t>
            </a:r>
            <a:endParaRPr lang="en-US" sz="1500" dirty="0"/>
          </a:p>
        </p:txBody>
      </p:sp>
      <p:sp>
        <p:nvSpPr>
          <p:cNvPr id="9" name="Shape 7"/>
          <p:cNvSpPr/>
          <p:nvPr/>
        </p:nvSpPr>
        <p:spPr>
          <a:xfrm>
            <a:off x="1242655" y="3882866"/>
            <a:ext cx="191095" cy="1147048"/>
          </a:xfrm>
          <a:prstGeom prst="roundRect">
            <a:avLst>
              <a:gd name="adj" fmla="val 90040"/>
            </a:avLst>
          </a:prstGeom>
          <a:solidFill>
            <a:srgbClr val="CEE6FD"/>
          </a:solidFill>
          <a:ln/>
        </p:spPr>
      </p:sp>
      <p:sp>
        <p:nvSpPr>
          <p:cNvPr id="10" name="Text 8"/>
          <p:cNvSpPr/>
          <p:nvPr/>
        </p:nvSpPr>
        <p:spPr>
          <a:xfrm>
            <a:off x="1624846" y="4073962"/>
            <a:ext cx="2389703" cy="298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3. Merchandising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1624846" y="4487228"/>
            <a:ext cx="12336423" cy="305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Feature top-rated products prominently to drive conversion and leverage social proof.</a:t>
            </a:r>
            <a:endParaRPr lang="en-US" sz="1500" dirty="0"/>
          </a:p>
        </p:txBody>
      </p:sp>
      <p:sp>
        <p:nvSpPr>
          <p:cNvPr id="12" name="Shape 10"/>
          <p:cNvSpPr/>
          <p:nvPr/>
        </p:nvSpPr>
        <p:spPr>
          <a:xfrm>
            <a:off x="1529358" y="5221010"/>
            <a:ext cx="191095" cy="1147048"/>
          </a:xfrm>
          <a:prstGeom prst="roundRect">
            <a:avLst>
              <a:gd name="adj" fmla="val 90040"/>
            </a:avLst>
          </a:prstGeom>
          <a:solidFill>
            <a:srgbClr val="CEE6FD"/>
          </a:solidFill>
          <a:ln/>
        </p:spPr>
      </p:sp>
      <p:sp>
        <p:nvSpPr>
          <p:cNvPr id="13" name="Text 11"/>
          <p:cNvSpPr/>
          <p:nvPr/>
        </p:nvSpPr>
        <p:spPr>
          <a:xfrm>
            <a:off x="1911548" y="5412105"/>
            <a:ext cx="2465665" cy="298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4. Targeted Marketing</a:t>
            </a:r>
            <a:endParaRPr lang="en-US" sz="1850" dirty="0"/>
          </a:p>
        </p:txBody>
      </p:sp>
      <p:sp>
        <p:nvSpPr>
          <p:cNvPr id="14" name="Text 12"/>
          <p:cNvSpPr/>
          <p:nvPr/>
        </p:nvSpPr>
        <p:spPr>
          <a:xfrm>
            <a:off x="1911548" y="5825371"/>
            <a:ext cx="12049720" cy="305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Allocate ad spend toward adult and middle-aged segments with personalized creative and channel mix.</a:t>
            </a:r>
            <a:endParaRPr lang="en-US" sz="1500" dirty="0"/>
          </a:p>
        </p:txBody>
      </p:sp>
      <p:sp>
        <p:nvSpPr>
          <p:cNvPr id="15" name="Shape 13"/>
          <p:cNvSpPr/>
          <p:nvPr/>
        </p:nvSpPr>
        <p:spPr>
          <a:xfrm>
            <a:off x="1242655" y="6559153"/>
            <a:ext cx="191095" cy="1147048"/>
          </a:xfrm>
          <a:prstGeom prst="roundRect">
            <a:avLst>
              <a:gd name="adj" fmla="val 90040"/>
            </a:avLst>
          </a:prstGeom>
          <a:solidFill>
            <a:srgbClr val="CEE6FD"/>
          </a:solidFill>
          <a:ln/>
        </p:spPr>
      </p:sp>
      <p:sp>
        <p:nvSpPr>
          <p:cNvPr id="16" name="Text 14"/>
          <p:cNvSpPr/>
          <p:nvPr/>
        </p:nvSpPr>
        <p:spPr>
          <a:xfrm>
            <a:off x="1624846" y="6750248"/>
            <a:ext cx="3729276" cy="298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5. Shipping &amp; Subscription Offers</a:t>
            </a:r>
            <a:endParaRPr lang="en-US" sz="1850" dirty="0"/>
          </a:p>
        </p:txBody>
      </p:sp>
      <p:sp>
        <p:nvSpPr>
          <p:cNvPr id="17" name="Text 15"/>
          <p:cNvSpPr/>
          <p:nvPr/>
        </p:nvSpPr>
        <p:spPr>
          <a:xfrm>
            <a:off x="1624846" y="7163514"/>
            <a:ext cx="12336423" cy="305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Promote express shipping upgrades and subscription bundles with exclusive benefits to lift AOV.</a:t>
            </a:r>
            <a:endParaRPr lang="en-US" sz="15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2025-11-11T18:18:16Z</dcterms:created>
  <dcterms:modified xsi:type="dcterms:W3CDTF">2025-11-11T18:18:16Z</dcterms:modified>
</cp:coreProperties>
</file>